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emf" ContentType="image/x-emf"/>
  <Default Extension="mp4" ContentType="video/unknown"/>
  <Default Extension="vml" ContentType="application/vnd.openxmlformats-officedocument.vmlDrawing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7" r:id="rId2"/>
    <p:sldId id="308" r:id="rId3"/>
    <p:sldId id="309" r:id="rId4"/>
    <p:sldId id="256" r:id="rId5"/>
    <p:sldId id="273" r:id="rId6"/>
    <p:sldId id="272" r:id="rId7"/>
    <p:sldId id="262" r:id="rId8"/>
    <p:sldId id="291" r:id="rId9"/>
    <p:sldId id="274" r:id="rId10"/>
    <p:sldId id="293" r:id="rId11"/>
    <p:sldId id="286" r:id="rId12"/>
    <p:sldId id="287" r:id="rId13"/>
    <p:sldId id="305" r:id="rId14"/>
    <p:sldId id="288" r:id="rId15"/>
    <p:sldId id="289" r:id="rId16"/>
    <p:sldId id="296" r:id="rId17"/>
    <p:sldId id="297" r:id="rId18"/>
    <p:sldId id="299" r:id="rId19"/>
    <p:sldId id="301" r:id="rId20"/>
    <p:sldId id="279" r:id="rId21"/>
    <p:sldId id="270" r:id="rId22"/>
    <p:sldId id="306" r:id="rId23"/>
    <p:sldId id="285" r:id="rId24"/>
    <p:sldId id="303" r:id="rId25"/>
    <p:sldId id="302" r:id="rId26"/>
    <p:sldId id="281" r:id="rId27"/>
    <p:sldId id="283" r:id="rId28"/>
    <p:sldId id="284" r:id="rId29"/>
    <p:sldId id="304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7" autoAdjust="0"/>
  </p:normalViewPr>
  <p:slideViewPr>
    <p:cSldViewPr snapToGrid="0" snapToObjects="1">
      <p:cViewPr>
        <p:scale>
          <a:sx n="80" d="100"/>
          <a:sy n="80" d="100"/>
        </p:scale>
        <p:origin x="-808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Relationship Id="rId2" Type="http://schemas.openxmlformats.org/officeDocument/2006/relationships/image" Target="../media/image56.emf"/><Relationship Id="rId3" Type="http://schemas.openxmlformats.org/officeDocument/2006/relationships/image" Target="../media/image57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1" Type="http://schemas.openxmlformats.org/officeDocument/2006/relationships/image" Target="../media/image58.emf"/><Relationship Id="rId2" Type="http://schemas.openxmlformats.org/officeDocument/2006/relationships/image" Target="../media/image5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7" Type="http://schemas.openxmlformats.org/officeDocument/2006/relationships/image" Target="../media/image53.emf"/><Relationship Id="rId8" Type="http://schemas.openxmlformats.org/officeDocument/2006/relationships/image" Target="../media/image54.emf"/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06/10/14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0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06/10/14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6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06/10/14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21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06/10/14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26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06/10/14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80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06/10/14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92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06/10/14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4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06/10/14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8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06/10/14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54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06/10/14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90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06/10/14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1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12DB8-BE77-3847-A0EA-CBA0F15145EE}" type="datetimeFigureOut">
              <a:rPr lang="en-US" smtClean="0"/>
              <a:t>06/10/14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6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.bin"/><Relationship Id="rId12" Type="http://schemas.openxmlformats.org/officeDocument/2006/relationships/image" Target="../media/image17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8.bin"/><Relationship Id="rId4" Type="http://schemas.openxmlformats.org/officeDocument/2006/relationships/image" Target="../media/image13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14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15.emf"/><Relationship Id="rId9" Type="http://schemas.openxmlformats.org/officeDocument/2006/relationships/oleObject" Target="../embeddings/oleObject11.bin"/><Relationship Id="rId10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19.emf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oleObject" Target="../embeddings/oleObject14.bin"/><Relationship Id="rId5" Type="http://schemas.openxmlformats.org/officeDocument/2006/relationships/image" Target="../media/image22.emf"/><Relationship Id="rId6" Type="http://schemas.openxmlformats.org/officeDocument/2006/relationships/image" Target="../media/image24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27.emf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9.png"/><Relationship Id="rId8" Type="http://schemas.openxmlformats.org/officeDocument/2006/relationships/image" Target="../media/image30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31.emf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gif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.bin"/><Relationship Id="rId12" Type="http://schemas.openxmlformats.org/officeDocument/2006/relationships/image" Target="../media/image51.emf"/><Relationship Id="rId13" Type="http://schemas.openxmlformats.org/officeDocument/2006/relationships/oleObject" Target="../embeddings/oleObject22.bin"/><Relationship Id="rId14" Type="http://schemas.openxmlformats.org/officeDocument/2006/relationships/image" Target="../media/image52.emf"/><Relationship Id="rId15" Type="http://schemas.openxmlformats.org/officeDocument/2006/relationships/oleObject" Target="../embeddings/oleObject23.bin"/><Relationship Id="rId16" Type="http://schemas.openxmlformats.org/officeDocument/2006/relationships/image" Target="../media/image53.emf"/><Relationship Id="rId17" Type="http://schemas.openxmlformats.org/officeDocument/2006/relationships/oleObject" Target="../embeddings/oleObject24.bin"/><Relationship Id="rId18" Type="http://schemas.openxmlformats.org/officeDocument/2006/relationships/image" Target="../media/image54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17.bin"/><Relationship Id="rId4" Type="http://schemas.openxmlformats.org/officeDocument/2006/relationships/image" Target="../media/image47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48.e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49.e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5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4" Type="http://schemas.openxmlformats.org/officeDocument/2006/relationships/image" Target="../media/image55.emf"/><Relationship Id="rId5" Type="http://schemas.openxmlformats.org/officeDocument/2006/relationships/oleObject" Target="../embeddings/oleObject26.bin"/><Relationship Id="rId6" Type="http://schemas.openxmlformats.org/officeDocument/2006/relationships/image" Target="../media/image56.emf"/><Relationship Id="rId7" Type="http://schemas.openxmlformats.org/officeDocument/2006/relationships/oleObject" Target="../embeddings/oleObject27.bin"/><Relationship Id="rId8" Type="http://schemas.openxmlformats.org/officeDocument/2006/relationships/image" Target="../media/image57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2.bin"/><Relationship Id="rId12" Type="http://schemas.openxmlformats.org/officeDocument/2006/relationships/oleObject" Target="../embeddings/oleObject33.bin"/><Relationship Id="rId13" Type="http://schemas.openxmlformats.org/officeDocument/2006/relationships/image" Target="../media/image62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28.bin"/><Relationship Id="rId4" Type="http://schemas.openxmlformats.org/officeDocument/2006/relationships/image" Target="../media/image58.emf"/><Relationship Id="rId5" Type="http://schemas.openxmlformats.org/officeDocument/2006/relationships/oleObject" Target="../embeddings/oleObject29.bin"/><Relationship Id="rId6" Type="http://schemas.openxmlformats.org/officeDocument/2006/relationships/image" Target="../media/image59.emf"/><Relationship Id="rId7" Type="http://schemas.openxmlformats.org/officeDocument/2006/relationships/oleObject" Target="../embeddings/oleObject30.bin"/><Relationship Id="rId8" Type="http://schemas.openxmlformats.org/officeDocument/2006/relationships/image" Target="../media/image60.emf"/><Relationship Id="rId9" Type="http://schemas.openxmlformats.org/officeDocument/2006/relationships/oleObject" Target="../embeddings/oleObject31.bin"/><Relationship Id="rId10" Type="http://schemas.openxmlformats.org/officeDocument/2006/relationships/image" Target="../media/image6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6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GROMACS" TargetMode="External"/><Relationship Id="rId4" Type="http://schemas.openxmlformats.org/officeDocument/2006/relationships/hyperlink" Target="http://en.wikipedia.org/wiki/LAMMPS" TargetMode="External"/><Relationship Id="rId5" Type="http://schemas.openxmlformats.org/officeDocument/2006/relationships/hyperlink" Target="http://espressomd.org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en.wikipedia.org/wiki/List_of_software_for_molecular_mechanics_modeli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6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7.e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0.emf"/><Relationship Id="rId5" Type="http://schemas.openxmlformats.org/officeDocument/2006/relationships/image" Target="../media/image12.png"/><Relationship Id="rId6" Type="http://schemas.openxmlformats.org/officeDocument/2006/relationships/oleObject" Target="../embeddings/oleObject7.bin"/><Relationship Id="rId7" Type="http://schemas.openxmlformats.org/officeDocument/2006/relationships/image" Target="../media/image1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665" y="27499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Problem</a:t>
            </a:r>
            <a:endParaRPr lang="en-US" sz="2400" dirty="0"/>
          </a:p>
        </p:txBody>
      </p:sp>
      <p:pic>
        <p:nvPicPr>
          <p:cNvPr id="9" name="Picture 8" descr="r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5" y="1175321"/>
            <a:ext cx="3868385" cy="2901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18225" y="1842071"/>
            <a:ext cx="3505200" cy="1473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889500" y="1952625"/>
            <a:ext cx="2000250" cy="9207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98041" y="4458271"/>
            <a:ext cx="26072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Toy model with 100 beads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312026" y="4572000"/>
            <a:ext cx="2607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Real System</a:t>
            </a:r>
            <a:endParaRPr lang="en-US" sz="2800" dirty="0"/>
          </a:p>
        </p:txBody>
      </p:sp>
      <p:cxnSp>
        <p:nvCxnSpPr>
          <p:cNvPr id="6" name="Straight Arrow Connector 5"/>
          <p:cNvCxnSpPr>
            <a:endCxn id="14" idx="1"/>
          </p:cNvCxnSpPr>
          <p:nvPr/>
        </p:nvCxnSpPr>
        <p:spPr>
          <a:xfrm>
            <a:off x="4656531" y="4826000"/>
            <a:ext cx="1655495" cy="761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1846" y="5641218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Solution: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537503" y="5738172"/>
            <a:ext cx="3222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Parallel computation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318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54180"/>
            <a:ext cx="4062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Theory for 1D model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25500" y="114300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Partition function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788858"/>
              </p:ext>
            </p:extLst>
          </p:nvPr>
        </p:nvGraphicFramePr>
        <p:xfrm>
          <a:off x="4060825" y="825500"/>
          <a:ext cx="3074988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3" name="Equation" r:id="rId3" imgW="1308100" imgH="520700" progId="Equation.3">
                  <p:embed/>
                </p:oleObj>
              </mc:Choice>
              <mc:Fallback>
                <p:oleObj name="Equation" r:id="rId3" imgW="13081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0825" y="825500"/>
                        <a:ext cx="3074988" cy="122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690116"/>
              </p:ext>
            </p:extLst>
          </p:nvPr>
        </p:nvGraphicFramePr>
        <p:xfrm>
          <a:off x="5022928" y="2174875"/>
          <a:ext cx="164147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4" name="Equation" r:id="rId5" imgW="698500" imgH="215900" progId="Equation.3">
                  <p:embed/>
                </p:oleObj>
              </mc:Choice>
              <mc:Fallback>
                <p:oleObj name="Equation" r:id="rId5" imgW="698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22928" y="2174875"/>
                        <a:ext cx="1641475" cy="506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95375" y="2174875"/>
            <a:ext cx="3927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By setting  natural temperature unit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857250" y="2777758"/>
            <a:ext cx="3429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Fermi-Dirac distribution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975016"/>
              </p:ext>
            </p:extLst>
          </p:nvPr>
        </p:nvGraphicFramePr>
        <p:xfrm>
          <a:off x="2870200" y="3135313"/>
          <a:ext cx="2835275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5" name="Equation" r:id="rId7" imgW="1206500" imgH="495300" progId="Equation.3">
                  <p:embed/>
                </p:oleObj>
              </mc:Choice>
              <mc:Fallback>
                <p:oleObj name="Equation" r:id="rId7" imgW="12065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70200" y="3135313"/>
                        <a:ext cx="2835275" cy="1163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57250" y="4279533"/>
            <a:ext cx="2621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Statistical Results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59534"/>
              </p:ext>
            </p:extLst>
          </p:nvPr>
        </p:nvGraphicFramePr>
        <p:xfrm>
          <a:off x="1354138" y="4667250"/>
          <a:ext cx="7670800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6" name="Equation" r:id="rId9" imgW="3263900" imgH="482600" progId="Equation.3">
                  <p:embed/>
                </p:oleObj>
              </mc:Choice>
              <mc:Fallback>
                <p:oleObj name="Equation" r:id="rId9" imgW="3263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54138" y="4667250"/>
                        <a:ext cx="7670800" cy="1135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47153"/>
              </p:ext>
            </p:extLst>
          </p:nvPr>
        </p:nvGraphicFramePr>
        <p:xfrm>
          <a:off x="1377950" y="5668963"/>
          <a:ext cx="3014663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7" name="Equation" r:id="rId11" imgW="1282700" imgH="482600" progId="Equation.3">
                  <p:embed/>
                </p:oleObj>
              </mc:Choice>
              <mc:Fallback>
                <p:oleObj name="Equation" r:id="rId11" imgW="1282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77950" y="5668963"/>
                        <a:ext cx="3014663" cy="113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537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2117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1D Theory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886"/>
            <a:ext cx="9144000" cy="519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03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84566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Brownian Bridge Approach</a:t>
            </a:r>
          </a:p>
          <a:p>
            <a:r>
              <a:rPr lang="en-US" sz="2800" dirty="0" smtClean="0">
                <a:solidFill>
                  <a:srgbClr val="000090"/>
                </a:solidFill>
              </a:rPr>
              <a:t>--- devise an effective stochastic process satisfies Z</a:t>
            </a:r>
            <a:r>
              <a:rPr lang="en-US" sz="2800" baseline="-25000" dirty="0" smtClean="0">
                <a:solidFill>
                  <a:srgbClr val="000090"/>
                </a:solidFill>
              </a:rPr>
              <a:t>N</a:t>
            </a:r>
            <a:r>
              <a:rPr lang="en-US" sz="2800" dirty="0" smtClean="0">
                <a:solidFill>
                  <a:srgbClr val="000090"/>
                </a:solidFill>
              </a:rPr>
              <a:t>= Z</a:t>
            </a:r>
            <a:r>
              <a:rPr lang="en-US" sz="2800" baseline="-25000" dirty="0" smtClean="0">
                <a:solidFill>
                  <a:srgbClr val="000090"/>
                </a:solidFill>
              </a:rPr>
              <a:t>0</a:t>
            </a:r>
            <a:endParaRPr lang="en-US" sz="2800" baseline="-25000" dirty="0">
              <a:solidFill>
                <a:srgbClr val="00009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301750" y="2192209"/>
            <a:ext cx="4397375" cy="1677954"/>
            <a:chOff x="5635625" y="2349500"/>
            <a:chExt cx="4397375" cy="1677954"/>
          </a:xfrm>
        </p:grpSpPr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08751195"/>
                </p:ext>
              </p:extLst>
            </p:nvPr>
          </p:nvGraphicFramePr>
          <p:xfrm>
            <a:off x="5937250" y="3419408"/>
            <a:ext cx="3300413" cy="6080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10" name="Equation" r:id="rId3" imgW="1511300" imgH="279400" progId="Equation.3">
                    <p:embed/>
                  </p:oleObj>
                </mc:Choice>
                <mc:Fallback>
                  <p:oleObj name="Equation" r:id="rId3" imgW="1511300" imgH="279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937250" y="3419408"/>
                          <a:ext cx="3300413" cy="6080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5635625" y="2349500"/>
              <a:ext cx="439737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2400" dirty="0" smtClean="0"/>
                <a:t>Z</a:t>
              </a:r>
              <a:r>
                <a:rPr lang="en-US" sz="2400" baseline="-25000" dirty="0" smtClean="0"/>
                <a:t>0</a:t>
              </a:r>
              <a:r>
                <a:rPr lang="en-US" sz="2400" dirty="0" smtClean="0"/>
                <a:t> = 0;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 err="1" smtClean="0"/>
                <a:t>Z</a:t>
              </a:r>
              <a:r>
                <a:rPr lang="en-US" sz="2400" baseline="-25000" dirty="0" err="1" smtClean="0"/>
                <a:t>l</a:t>
              </a:r>
              <a:r>
                <a:rPr lang="en-US" sz="2400" dirty="0" smtClean="0"/>
                <a:t> is almost surely continuous;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 err="1" smtClean="0"/>
                <a:t>Z</a:t>
              </a:r>
              <a:r>
                <a:rPr lang="en-US" sz="2400" baseline="-25000" dirty="0" err="1"/>
                <a:t>l</a:t>
              </a:r>
              <a:r>
                <a:rPr lang="en-US" sz="2400" dirty="0" smtClean="0"/>
                <a:t> has independent increments;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/>
                <a:t> </a:t>
              </a:r>
              <a:r>
                <a:rPr lang="en-US" sz="2400" dirty="0" smtClean="0"/>
                <a:t>  </a:t>
              </a:r>
              <a:endParaRPr lang="en-US" sz="2400" baseline="-25000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809625" y="1600627"/>
            <a:ext cx="5286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</a:rPr>
              <a:t>Step 1: construct </a:t>
            </a:r>
            <a:r>
              <a:rPr lang="en-US" sz="2800" dirty="0">
                <a:solidFill>
                  <a:srgbClr val="000090"/>
                </a:solidFill>
              </a:rPr>
              <a:t>e</a:t>
            </a:r>
            <a:r>
              <a:rPr lang="en-US" sz="2800" dirty="0" smtClean="0">
                <a:solidFill>
                  <a:srgbClr val="000090"/>
                </a:solidFill>
              </a:rPr>
              <a:t>ffective process:</a:t>
            </a:r>
            <a:endParaRPr lang="en-US" sz="2800" dirty="0">
              <a:solidFill>
                <a:srgbClr val="00009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4422539"/>
            <a:ext cx="3079750" cy="2228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0702" y="4535742"/>
            <a:ext cx="4222750" cy="18269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6883" y="3997163"/>
            <a:ext cx="670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Where the mean and the variance is determined by: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3543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84566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Brownian Bridge Approach</a:t>
            </a:r>
          </a:p>
          <a:p>
            <a:r>
              <a:rPr lang="en-US" sz="2800" dirty="0" smtClean="0">
                <a:solidFill>
                  <a:srgbClr val="000090"/>
                </a:solidFill>
              </a:rPr>
              <a:t>--- devise an effective stochastic process satisfies Z</a:t>
            </a:r>
            <a:r>
              <a:rPr lang="en-US" sz="2800" baseline="-25000" dirty="0" smtClean="0">
                <a:solidFill>
                  <a:srgbClr val="000090"/>
                </a:solidFill>
              </a:rPr>
              <a:t>N</a:t>
            </a:r>
            <a:r>
              <a:rPr lang="en-US" sz="2800" dirty="0" smtClean="0">
                <a:solidFill>
                  <a:srgbClr val="000090"/>
                </a:solidFill>
              </a:rPr>
              <a:t>= Z</a:t>
            </a:r>
            <a:r>
              <a:rPr lang="en-US" sz="2800" baseline="-25000" dirty="0" smtClean="0">
                <a:solidFill>
                  <a:srgbClr val="000090"/>
                </a:solidFill>
              </a:rPr>
              <a:t>0</a:t>
            </a:r>
            <a:endParaRPr lang="en-US" sz="2800" baseline="-25000" dirty="0">
              <a:solidFill>
                <a:srgbClr val="00009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63" y="2264568"/>
            <a:ext cx="4865637" cy="3819525"/>
          </a:xfrm>
          <a:prstGeom prst="rect">
            <a:avLst/>
          </a:prstGeom>
        </p:spPr>
      </p:pic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877739"/>
              </p:ext>
            </p:extLst>
          </p:nvPr>
        </p:nvGraphicFramePr>
        <p:xfrm>
          <a:off x="536040" y="3143730"/>
          <a:ext cx="3732748" cy="539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" name="Equation" r:id="rId4" imgW="1663700" imgH="241300" progId="Equation.3">
                  <p:embed/>
                </p:oleObj>
              </mc:Choice>
              <mc:Fallback>
                <p:oleObj name="Equation" r:id="rId4" imgW="1663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040" y="3143730"/>
                        <a:ext cx="3732748" cy="5391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87375" y="1558131"/>
            <a:ext cx="503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</a:rPr>
              <a:t>Step 2: introduce loop condition</a:t>
            </a:r>
            <a:endParaRPr lang="en-US" sz="2800" dirty="0">
              <a:solidFill>
                <a:srgbClr val="00009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0665" y="2582068"/>
            <a:ext cx="3343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Construct conditional process:</a:t>
            </a:r>
            <a:endParaRPr lang="en-US" sz="2000" dirty="0">
              <a:solidFill>
                <a:srgbClr val="00009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75" y="4461657"/>
            <a:ext cx="3507840" cy="11866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0665" y="4061547"/>
            <a:ext cx="847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where</a:t>
            </a:r>
            <a:endParaRPr lang="en-US" sz="20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113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0290" y="374985"/>
            <a:ext cx="6785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Numerical Verification of 1D model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1310"/>
            <a:ext cx="9144000" cy="3146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90" y="1127512"/>
            <a:ext cx="8020585" cy="148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14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54180"/>
            <a:ext cx="4268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  <a:r>
              <a:rPr lang="en-US" sz="3600" dirty="0" smtClean="0"/>
              <a:t>D Continuous </a:t>
            </a:r>
            <a:r>
              <a:rPr lang="en-US" sz="3600" dirty="0"/>
              <a:t>M</a:t>
            </a:r>
            <a:r>
              <a:rPr lang="en-US" sz="3600" dirty="0" smtClean="0"/>
              <a:t>odel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25500" y="1143000"/>
            <a:ext cx="1980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Hamiltonian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165327"/>
              </p:ext>
            </p:extLst>
          </p:nvPr>
        </p:nvGraphicFramePr>
        <p:xfrm>
          <a:off x="1179929" y="1706563"/>
          <a:ext cx="3251200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2" name="Equation" r:id="rId3" imgW="1384300" imgH="482600" progId="Equation.3">
                  <p:embed/>
                </p:oleObj>
              </mc:Choice>
              <mc:Fallback>
                <p:oleObj name="Equation" r:id="rId3" imgW="1384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9929" y="1706563"/>
                        <a:ext cx="3251200" cy="1133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25500" y="336038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Partition function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30691" y="3872647"/>
            <a:ext cx="3749675" cy="2186649"/>
            <a:chOff x="1295400" y="3745647"/>
            <a:chExt cx="3749675" cy="218664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5400" y="3745647"/>
              <a:ext cx="3749675" cy="143565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9453" y="5181306"/>
              <a:ext cx="1828800" cy="750990"/>
            </a:xfrm>
            <a:prstGeom prst="rect">
              <a:avLst/>
            </a:prstGeom>
          </p:spPr>
        </p:pic>
      </p:grpSp>
      <p:pic>
        <p:nvPicPr>
          <p:cNvPr id="4" name="Picture 3" descr="Ri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75" y="1000511"/>
            <a:ext cx="4254499" cy="31908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049" y="4595797"/>
            <a:ext cx="3870325" cy="196057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Right Arrow 14"/>
          <p:cNvSpPr/>
          <p:nvPr/>
        </p:nvSpPr>
        <p:spPr>
          <a:xfrm>
            <a:off x="3886616" y="5588000"/>
            <a:ext cx="793750" cy="4712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26494" y="2896542"/>
            <a:ext cx="2465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Heisenberg model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51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646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Adopt </a:t>
            </a:r>
            <a:r>
              <a:rPr lang="en-US" sz="3600" dirty="0" smtClean="0"/>
              <a:t>Brownian Bridge Approach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174268"/>
              </p:ext>
            </p:extLst>
          </p:nvPr>
        </p:nvGraphicFramePr>
        <p:xfrm>
          <a:off x="4927600" y="5913438"/>
          <a:ext cx="4195763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3" name="Equation" r:id="rId3" imgW="1739900" imgH="241300" progId="Equation.3">
                  <p:embed/>
                </p:oleObj>
              </mc:Choice>
              <mc:Fallback>
                <p:oleObj name="Equation" r:id="rId3" imgW="1739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7600" y="5913438"/>
                        <a:ext cx="4195763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30250" y="1084748"/>
            <a:ext cx="5790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</a:rPr>
              <a:t>Define Effective 3D stochastic process:</a:t>
            </a:r>
            <a:endParaRPr lang="en-US" sz="2800" dirty="0">
              <a:solidFill>
                <a:srgbClr val="00009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4152" y="5928519"/>
            <a:ext cx="4490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Conditional effective process: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1703218"/>
            <a:ext cx="8142288" cy="25767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866" y="4391089"/>
            <a:ext cx="3568618" cy="13882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659" y="4391089"/>
            <a:ext cx="2818716" cy="138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4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6785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Numerical Verification of 3D model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1" y="1132766"/>
            <a:ext cx="8429624" cy="534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92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22430"/>
            <a:ext cx="6181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 Pair of Rings with Centromere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25500" y="1016000"/>
            <a:ext cx="2710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Re-label the loops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52500" y="1672372"/>
            <a:ext cx="7762875" cy="2677378"/>
            <a:chOff x="952500" y="1799372"/>
            <a:chExt cx="7762875" cy="2677378"/>
          </a:xfrm>
        </p:grpSpPr>
        <p:pic>
          <p:nvPicPr>
            <p:cNvPr id="2" name="Picture 1" descr="centromer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1799372"/>
              <a:ext cx="3569837" cy="2677378"/>
            </a:xfrm>
            <a:prstGeom prst="rect">
              <a:avLst/>
            </a:prstGeom>
          </p:spPr>
        </p:pic>
        <p:pic>
          <p:nvPicPr>
            <p:cNvPr id="10" name="Picture 9" descr="centromer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375" y="1809750"/>
              <a:ext cx="3556000" cy="2667000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>
              <a:off x="4601712" y="3032125"/>
              <a:ext cx="494163" cy="34925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09625" y="4406900"/>
            <a:ext cx="2531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Brownian Bridge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312" y="4970859"/>
            <a:ext cx="3517900" cy="16490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924" y="4970859"/>
            <a:ext cx="3580413" cy="16063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668" y="5409290"/>
            <a:ext cx="6967087" cy="10185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94872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4379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Numerical Verification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65" y="2312283"/>
            <a:ext cx="6870165" cy="440284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86915" y="1490018"/>
            <a:ext cx="7090690" cy="679390"/>
            <a:chOff x="968375" y="1037616"/>
            <a:chExt cx="7471690" cy="7309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375" y="1089214"/>
              <a:ext cx="5471440" cy="64764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9815" y="1037616"/>
              <a:ext cx="2000250" cy="73098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825500" y="1032261"/>
            <a:ext cx="2710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Theoretical Result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172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39190" y="348015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Ways to go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73125" y="1190625"/>
            <a:ext cx="777623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Use some </a:t>
            </a:r>
            <a:r>
              <a:rPr lang="en-US" sz="2800" dirty="0"/>
              <a:t>kinds of </a:t>
            </a:r>
            <a:r>
              <a:rPr lang="en-US" sz="2800" dirty="0" smtClean="0"/>
              <a:t>sophisticated MD packages</a:t>
            </a:r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Advantage:</a:t>
            </a:r>
          </a:p>
          <a:p>
            <a:pPr lvl="1"/>
            <a:r>
              <a:rPr lang="en-US" sz="2400" dirty="0"/>
              <a:t>	</a:t>
            </a:r>
            <a:r>
              <a:rPr lang="en-US" sz="2400" dirty="0" smtClean="0"/>
              <a:t> easier to go, parallelize automatically</a:t>
            </a:r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Disadvantage: </a:t>
            </a:r>
          </a:p>
          <a:p>
            <a:pPr lvl="1"/>
            <a:r>
              <a:rPr lang="en-US" sz="2400" dirty="0" smtClean="0"/>
              <a:t>	cannot control some details, e.g. random force</a:t>
            </a:r>
          </a:p>
          <a:p>
            <a:pPr lvl="1"/>
            <a:r>
              <a:rPr lang="en-US" sz="2400" dirty="0"/>
              <a:t>	</a:t>
            </a:r>
            <a:r>
              <a:rPr lang="en-US" sz="2400" dirty="0" smtClean="0"/>
              <a:t>not so flexible</a:t>
            </a:r>
          </a:p>
          <a:p>
            <a:pPr lvl="1"/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Write a parallel program  </a:t>
            </a:r>
          </a:p>
          <a:p>
            <a:pPr lvl="1"/>
            <a:r>
              <a:rPr lang="en-US" sz="2400" dirty="0" smtClean="0"/>
              <a:t>Totally under control but need more time on technique details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34440" y="513274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My Strategy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47191" y="5929780"/>
            <a:ext cx="309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Try MD packages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88176" y="5773634"/>
            <a:ext cx="26072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Write a parallel program </a:t>
            </a:r>
            <a:endParaRPr lang="en-US" sz="28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29025" y="6281634"/>
            <a:ext cx="24130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21150" y="5868884"/>
            <a:ext cx="1572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Doesn’t work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38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85930"/>
            <a:ext cx="3984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Outlook &amp; Problems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09625" y="1555750"/>
            <a:ext cx="78263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Include volume exclusion effect?</a:t>
            </a:r>
          </a:p>
          <a:p>
            <a:pPr marL="285750" indent="-285750">
              <a:buFont typeface="Arial"/>
              <a:buChar char="•"/>
            </a:pPr>
            <a:endParaRPr lang="en-US" sz="2800" dirty="0" smtClean="0"/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Non-equilibrium?</a:t>
            </a:r>
          </a:p>
          <a:p>
            <a:r>
              <a:rPr lang="en-US" sz="2800" dirty="0" smtClean="0"/>
              <a:t>   (relaxation time/driven by periodic force?)</a:t>
            </a:r>
          </a:p>
          <a:p>
            <a:pPr marL="285750" indent="-285750">
              <a:buFont typeface="Arial"/>
              <a:buChar char="•"/>
            </a:pPr>
            <a:endParaRPr lang="en-US" sz="2800" dirty="0" smtClean="0"/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Heavy computation for real system size. </a:t>
            </a:r>
          </a:p>
          <a:p>
            <a:r>
              <a:rPr lang="en-US" sz="2800" dirty="0" smtClean="0"/>
              <a:t>    (parallel computation/GPU technique?)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7868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2697" y="3269746"/>
            <a:ext cx="3669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Thank you!</a:t>
            </a:r>
            <a:endParaRPr 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1637410" y="1031875"/>
            <a:ext cx="5858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All suggestions and comments </a:t>
            </a:r>
          </a:p>
          <a:p>
            <a:pPr algn="ctr"/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are greatly appreciated!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003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85930"/>
            <a:ext cx="3984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Outlook &amp; Problems</a:t>
            </a:r>
            <a:endParaRPr lang="en-US" sz="2400" dirty="0"/>
          </a:p>
        </p:txBody>
      </p:sp>
      <p:pic>
        <p:nvPicPr>
          <p:cNvPr id="2" name="Picture 1" descr="figur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9995"/>
            <a:ext cx="9144000" cy="52235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250" y="1084748"/>
            <a:ext cx="5571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Compare simulation results with &amp; without </a:t>
            </a:r>
          </a:p>
          <a:p>
            <a:r>
              <a:rPr lang="en-US" sz="2400" dirty="0" err="1" smtClean="0">
                <a:solidFill>
                  <a:srgbClr val="000090"/>
                </a:solidFill>
              </a:rPr>
              <a:t>Lennard-Jonnes</a:t>
            </a:r>
            <a:r>
              <a:rPr lang="en-US" sz="2400" dirty="0" smtClean="0">
                <a:solidFill>
                  <a:srgbClr val="000090"/>
                </a:solidFill>
              </a:rPr>
              <a:t> potential</a:t>
            </a:r>
            <a:endParaRPr lang="en-US" sz="24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372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50px-Meiosis_Overview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445071"/>
            <a:ext cx="5715000" cy="3594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6665" y="27499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Meiosis</a:t>
            </a:r>
            <a:endParaRPr lang="en-US" sz="36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667000" y="2492375"/>
            <a:ext cx="15875" cy="184150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904875" y="4206875"/>
            <a:ext cx="8366125" cy="2460625"/>
            <a:chOff x="904875" y="4206875"/>
            <a:chExt cx="8366125" cy="2460625"/>
          </a:xfrm>
        </p:grpSpPr>
        <p:sp>
          <p:nvSpPr>
            <p:cNvPr id="13" name="Rounded Rectangle 12"/>
            <p:cNvSpPr/>
            <p:nvPr/>
          </p:nvSpPr>
          <p:spPr>
            <a:xfrm>
              <a:off x="904875" y="4206875"/>
              <a:ext cx="8014360" cy="246062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49875" y="4333875"/>
              <a:ext cx="20320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Prophase I</a:t>
              </a:r>
              <a:endParaRPr lang="en-US" sz="3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22875" y="4979552"/>
              <a:ext cx="4048125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charset="2"/>
                <a:buChar char="Ø"/>
              </a:pPr>
              <a:r>
                <a:rPr lang="en-US" sz="2400" dirty="0" smtClean="0">
                  <a:solidFill>
                    <a:srgbClr val="FF0000"/>
                  </a:solidFill>
                </a:rPr>
                <a:t>Chromosome movements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2400" dirty="0" smtClean="0">
                  <a:solidFill>
                    <a:srgbClr val="FF0000"/>
                  </a:solidFill>
                </a:rPr>
                <a:t>Pairing 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2400" dirty="0" smtClean="0">
                  <a:solidFill>
                    <a:srgbClr val="FF0000"/>
                  </a:solidFill>
                </a:rPr>
                <a:t>Recombination</a:t>
              </a:r>
            </a:p>
          </p:txBody>
        </p:sp>
        <p:pic>
          <p:nvPicPr>
            <p:cNvPr id="16" name="Picture 15" descr="9pro1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8715" y="4381500"/>
              <a:ext cx="3517160" cy="2070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2722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32381" y="1339712"/>
            <a:ext cx="3854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Inertia-less assumption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56665" y="465174"/>
            <a:ext cx="401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Brownian Dynamics:</a:t>
            </a:r>
            <a:endParaRPr lang="en-US" sz="3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451267"/>
              </p:ext>
            </p:extLst>
          </p:nvPr>
        </p:nvGraphicFramePr>
        <p:xfrm>
          <a:off x="5864225" y="1330473"/>
          <a:ext cx="1265238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0" name="Equation" r:id="rId3" imgW="381000" imgH="215900" progId="Equation.3">
                  <p:embed/>
                </p:oleObj>
              </mc:Choice>
              <mc:Fallback>
                <p:oleObj name="Equation" r:id="rId3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64225" y="1330473"/>
                        <a:ext cx="1265238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013854"/>
              </p:ext>
            </p:extLst>
          </p:nvPr>
        </p:nvGraphicFramePr>
        <p:xfrm>
          <a:off x="1306513" y="2198688"/>
          <a:ext cx="5183187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1" name="Equation" r:id="rId5" imgW="1587500" imgH="241300" progId="Equation.3">
                  <p:embed/>
                </p:oleObj>
              </mc:Choice>
              <mc:Fallback>
                <p:oleObj name="Equation" r:id="rId5" imgW="1587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06513" y="2198688"/>
                        <a:ext cx="5183187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1369202" y="3118577"/>
            <a:ext cx="3546771" cy="538367"/>
            <a:chOff x="1369202" y="3532378"/>
            <a:chExt cx="3546771" cy="538367"/>
          </a:xfrm>
        </p:grpSpPr>
        <p:sp>
          <p:nvSpPr>
            <p:cNvPr id="2" name="TextBox 1"/>
            <p:cNvSpPr txBox="1"/>
            <p:nvPr/>
          </p:nvSpPr>
          <p:spPr>
            <a:xfrm>
              <a:off x="1703735" y="3532378"/>
              <a:ext cx="3212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is the index of bead </a:t>
              </a:r>
            </a:p>
          </p:txBody>
        </p:sp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1431064"/>
                </p:ext>
              </p:extLst>
            </p:nvPr>
          </p:nvGraphicFramePr>
          <p:xfrm>
            <a:off x="1369202" y="3553220"/>
            <a:ext cx="277813" cy="517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02" name="Equation" r:id="rId7" imgW="88900" imgH="165100" progId="Equation.3">
                    <p:embed/>
                  </p:oleObj>
                </mc:Choice>
                <mc:Fallback>
                  <p:oleObj name="Equation" r:id="rId7" imgW="889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369202" y="3553220"/>
                          <a:ext cx="277813" cy="517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8"/>
          <p:cNvGrpSpPr/>
          <p:nvPr/>
        </p:nvGrpSpPr>
        <p:grpSpPr>
          <a:xfrm>
            <a:off x="1298575" y="3588379"/>
            <a:ext cx="3988568" cy="631825"/>
            <a:chOff x="1298575" y="4002180"/>
            <a:chExt cx="3988568" cy="631825"/>
          </a:xfrm>
        </p:grpSpPr>
        <p:sp>
          <p:nvSpPr>
            <p:cNvPr id="11" name="TextBox 10"/>
            <p:cNvSpPr txBox="1"/>
            <p:nvPr/>
          </p:nvSpPr>
          <p:spPr>
            <a:xfrm>
              <a:off x="1703735" y="4070745"/>
              <a:ext cx="3583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is hydrodynamic force</a:t>
              </a:r>
            </a:p>
          </p:txBody>
        </p:sp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461142"/>
                </p:ext>
              </p:extLst>
            </p:nvPr>
          </p:nvGraphicFramePr>
          <p:xfrm>
            <a:off x="1298575" y="4002180"/>
            <a:ext cx="498475" cy="63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03" name="Equation" r:id="rId9" imgW="190500" imgH="241300" progId="Equation.3">
                    <p:embed/>
                  </p:oleObj>
                </mc:Choice>
                <mc:Fallback>
                  <p:oleObj name="Equation" r:id="rId9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298575" y="4002180"/>
                          <a:ext cx="498475" cy="631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23"/>
          <p:cNvGrpSpPr/>
          <p:nvPr/>
        </p:nvGrpSpPr>
        <p:grpSpPr>
          <a:xfrm>
            <a:off x="1281113" y="4151313"/>
            <a:ext cx="6765173" cy="630237"/>
            <a:chOff x="1281113" y="4565114"/>
            <a:chExt cx="6765173" cy="630237"/>
          </a:xfrm>
        </p:grpSpPr>
        <p:sp>
          <p:nvSpPr>
            <p:cNvPr id="13" name="TextBox 12"/>
            <p:cNvSpPr txBox="1"/>
            <p:nvPr/>
          </p:nvSpPr>
          <p:spPr>
            <a:xfrm>
              <a:off x="1703735" y="4603640"/>
              <a:ext cx="63425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represents force generate from potential </a:t>
              </a:r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92476898"/>
                </p:ext>
              </p:extLst>
            </p:nvPr>
          </p:nvGraphicFramePr>
          <p:xfrm>
            <a:off x="1281113" y="4565114"/>
            <a:ext cx="531812" cy="630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04" name="Equation" r:id="rId11" imgW="203200" imgH="241300" progId="Equation.3">
                    <p:embed/>
                  </p:oleObj>
                </mc:Choice>
                <mc:Fallback>
                  <p:oleObj name="Equation" r:id="rId11" imgW="2032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281113" y="4565114"/>
                          <a:ext cx="531812" cy="6302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24"/>
          <p:cNvGrpSpPr/>
          <p:nvPr/>
        </p:nvGrpSpPr>
        <p:grpSpPr>
          <a:xfrm>
            <a:off x="1300163" y="4714875"/>
            <a:ext cx="6721928" cy="630238"/>
            <a:chOff x="1300163" y="5128676"/>
            <a:chExt cx="6721928" cy="630238"/>
          </a:xfrm>
        </p:grpSpPr>
        <p:sp>
          <p:nvSpPr>
            <p:cNvPr id="14" name="TextBox 13"/>
            <p:cNvSpPr txBox="1"/>
            <p:nvPr/>
          </p:nvSpPr>
          <p:spPr>
            <a:xfrm>
              <a:off x="1703735" y="5141303"/>
              <a:ext cx="6318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 </a:t>
              </a:r>
              <a:r>
                <a:rPr lang="en-US" sz="2800" dirty="0" smtClean="0"/>
                <a:t>is constraint force to keep the rod length</a:t>
              </a:r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02090695"/>
                </p:ext>
              </p:extLst>
            </p:nvPr>
          </p:nvGraphicFramePr>
          <p:xfrm>
            <a:off x="1300163" y="5128676"/>
            <a:ext cx="496887" cy="630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05" name="Equation" r:id="rId13" imgW="190500" imgH="241300" progId="Equation.3">
                    <p:embed/>
                  </p:oleObj>
                </mc:Choice>
                <mc:Fallback>
                  <p:oleObj name="Equation" r:id="rId13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300163" y="5128676"/>
                          <a:ext cx="496887" cy="6302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Group 25"/>
          <p:cNvGrpSpPr/>
          <p:nvPr/>
        </p:nvGrpSpPr>
        <p:grpSpPr>
          <a:xfrm>
            <a:off x="1255713" y="5762625"/>
            <a:ext cx="3145495" cy="630238"/>
            <a:chOff x="1255713" y="5691280"/>
            <a:chExt cx="3145495" cy="630238"/>
          </a:xfrm>
        </p:grpSpPr>
        <p:sp>
          <p:nvSpPr>
            <p:cNvPr id="15" name="TextBox 14"/>
            <p:cNvSpPr txBox="1"/>
            <p:nvPr/>
          </p:nvSpPr>
          <p:spPr>
            <a:xfrm>
              <a:off x="1703735" y="5707496"/>
              <a:ext cx="26974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is external force </a:t>
              </a:r>
            </a:p>
          </p:txBody>
        </p:sp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7439762"/>
                </p:ext>
              </p:extLst>
            </p:nvPr>
          </p:nvGraphicFramePr>
          <p:xfrm>
            <a:off x="1255713" y="5691280"/>
            <a:ext cx="496887" cy="630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06" name="Equation" r:id="rId15" imgW="190500" imgH="241300" progId="Equation.3">
                    <p:embed/>
                  </p:oleObj>
                </mc:Choice>
                <mc:Fallback>
                  <p:oleObj name="Equation" r:id="rId15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255713" y="5691280"/>
                          <a:ext cx="496887" cy="6302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Group 26"/>
          <p:cNvGrpSpPr/>
          <p:nvPr/>
        </p:nvGrpSpPr>
        <p:grpSpPr>
          <a:xfrm>
            <a:off x="1293813" y="5238750"/>
            <a:ext cx="3202576" cy="630238"/>
            <a:chOff x="1298394" y="5129157"/>
            <a:chExt cx="3202576" cy="630238"/>
          </a:xfrm>
        </p:grpSpPr>
        <p:sp>
          <p:nvSpPr>
            <p:cNvPr id="28" name="TextBox 27"/>
            <p:cNvSpPr txBox="1"/>
            <p:nvPr/>
          </p:nvSpPr>
          <p:spPr>
            <a:xfrm>
              <a:off x="1703735" y="5141303"/>
              <a:ext cx="27972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 </a:t>
              </a:r>
              <a:r>
                <a:rPr lang="en-US" sz="2800" dirty="0" smtClean="0"/>
                <a:t>is </a:t>
              </a:r>
              <a:r>
                <a:rPr lang="en-US" sz="2800" dirty="0" err="1" smtClean="0"/>
                <a:t>brownian</a:t>
              </a:r>
              <a:r>
                <a:rPr lang="en-US" sz="2800" dirty="0" smtClean="0"/>
                <a:t> force</a:t>
              </a:r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8352342"/>
                </p:ext>
              </p:extLst>
            </p:nvPr>
          </p:nvGraphicFramePr>
          <p:xfrm>
            <a:off x="1298394" y="5129157"/>
            <a:ext cx="498475" cy="630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07" name="Equation" r:id="rId17" imgW="190500" imgH="241300" progId="Equation.3">
                    <p:embed/>
                  </p:oleObj>
                </mc:Choice>
                <mc:Fallback>
                  <p:oleObj name="Equation" r:id="rId17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298394" y="5129157"/>
                          <a:ext cx="498475" cy="6302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8919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6665" y="465174"/>
            <a:ext cx="401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Brownian Dynamics:</a:t>
            </a:r>
            <a:endParaRPr lang="en-US" sz="3600" dirty="0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228991"/>
              </p:ext>
            </p:extLst>
          </p:nvPr>
        </p:nvGraphicFramePr>
        <p:xfrm>
          <a:off x="1398535" y="1904529"/>
          <a:ext cx="5448402" cy="2607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1" name="Equation" r:id="rId3" imgW="2679700" imgH="1282700" progId="Equation.3">
                  <p:embed/>
                </p:oleObj>
              </mc:Choice>
              <mc:Fallback>
                <p:oleObj name="Equation" r:id="rId3" imgW="26797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8535" y="1904529"/>
                        <a:ext cx="5448402" cy="2607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148815"/>
              </p:ext>
            </p:extLst>
          </p:nvPr>
        </p:nvGraphicFramePr>
        <p:xfrm>
          <a:off x="898525" y="1184275"/>
          <a:ext cx="5970588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2" name="Equation" r:id="rId5" imgW="1828800" imgH="241300" progId="Equation.3">
                  <p:embed/>
                </p:oleObj>
              </mc:Choice>
              <mc:Fallback>
                <p:oleObj name="Equation" r:id="rId5" imgW="1828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8525" y="1184275"/>
                        <a:ext cx="5970588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455886"/>
              </p:ext>
            </p:extLst>
          </p:nvPr>
        </p:nvGraphicFramePr>
        <p:xfrm>
          <a:off x="1708150" y="5041900"/>
          <a:ext cx="5513388" cy="128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3" name="Equation" r:id="rId7" imgW="1689100" imgH="393700" progId="Equation.3">
                  <p:embed/>
                </p:oleObj>
              </mc:Choice>
              <mc:Fallback>
                <p:oleObj name="Equation" r:id="rId7" imgW="1689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08150" y="5041900"/>
                        <a:ext cx="5513388" cy="1284288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21753" y="4447206"/>
            <a:ext cx="5314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 smtClean="0"/>
              <a:t>Dynamical differential equation: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20601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465174"/>
            <a:ext cx="3818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Numerical Scheme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607791" y="1236699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 smtClean="0"/>
              <a:t>Predictor-corrector algorithm: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175702" y="1866698"/>
            <a:ext cx="4490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</a:rPr>
              <a:t>Step 1</a:t>
            </a:r>
            <a:r>
              <a:rPr lang="en-US" sz="2400" dirty="0" smtClean="0"/>
              <a:t>: predict using known forces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845458"/>
              </p:ext>
            </p:extLst>
          </p:nvPr>
        </p:nvGraphicFramePr>
        <p:xfrm>
          <a:off x="2036763" y="2328863"/>
          <a:ext cx="5656262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6" name="Equation" r:id="rId3" imgW="2273300" imgH="241300" progId="Equation.3">
                  <p:embed/>
                </p:oleObj>
              </mc:Choice>
              <mc:Fallback>
                <p:oleObj name="Equation" r:id="rId3" imgW="2273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6763" y="2328863"/>
                        <a:ext cx="5656262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147160" y="2928459"/>
            <a:ext cx="4917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</a:rPr>
              <a:t>Step 2</a:t>
            </a:r>
            <a:r>
              <a:rPr lang="en-US" sz="2400" dirty="0" smtClean="0"/>
              <a:t>: correct using constraint force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173913"/>
              </p:ext>
            </p:extLst>
          </p:nvPr>
        </p:nvGraphicFramePr>
        <p:xfrm>
          <a:off x="2022289" y="3390124"/>
          <a:ext cx="4583113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7" name="Equation" r:id="rId5" imgW="1841500" imgH="241300" progId="Equation.3">
                  <p:embed/>
                </p:oleObj>
              </mc:Choice>
              <mc:Fallback>
                <p:oleObj name="Equation" r:id="rId5" imgW="1841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22289" y="3390124"/>
                        <a:ext cx="4583113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156850" y="3894192"/>
            <a:ext cx="63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</a:rPr>
              <a:t>Step 3</a:t>
            </a:r>
            <a:r>
              <a:rPr lang="en-US" sz="2400" dirty="0" smtClean="0"/>
              <a:t>: substitute eq. </a:t>
            </a:r>
            <a:r>
              <a:rPr lang="en-US" sz="2400" dirty="0" smtClean="0">
                <a:solidFill>
                  <a:srgbClr val="FF0000"/>
                </a:solidFill>
              </a:rPr>
              <a:t>(*) </a:t>
            </a:r>
            <a:r>
              <a:rPr lang="en-US" sz="2400" dirty="0" smtClean="0"/>
              <a:t>to constraint equations</a:t>
            </a:r>
            <a:endParaRPr lang="en-US" sz="24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147913"/>
              </p:ext>
            </p:extLst>
          </p:nvPr>
        </p:nvGraphicFramePr>
        <p:xfrm>
          <a:off x="2207812" y="4425950"/>
          <a:ext cx="2751137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8" name="Equation" r:id="rId7" imgW="1104900" imgH="241300" progId="Equation.3">
                  <p:embed/>
                </p:oleObj>
              </mc:Choice>
              <mc:Fallback>
                <p:oleObj name="Equation" r:id="rId7" imgW="1104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7812" y="4425950"/>
                        <a:ext cx="2751137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289870" y="5026025"/>
            <a:ext cx="5567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Solve a set of nonlinear algebraic equation</a:t>
            </a:r>
            <a:r>
              <a:rPr lang="en-US" altLang="zh-CN" sz="2400" dirty="0" smtClean="0"/>
              <a:t>s</a:t>
            </a:r>
            <a:endParaRPr lang="en-US" sz="2400" dirty="0"/>
          </a:p>
        </p:txBody>
      </p:sp>
      <p:sp>
        <p:nvSpPr>
          <p:cNvPr id="17" name="Right Arrow 16"/>
          <p:cNvSpPr/>
          <p:nvPr/>
        </p:nvSpPr>
        <p:spPr>
          <a:xfrm>
            <a:off x="6857620" y="5110854"/>
            <a:ext cx="420478" cy="37099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88272"/>
              </p:ext>
            </p:extLst>
          </p:nvPr>
        </p:nvGraphicFramePr>
        <p:xfrm>
          <a:off x="7349450" y="4940411"/>
          <a:ext cx="532712" cy="674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9" name="Equation" r:id="rId9" imgW="190500" imgH="241300" progId="Equation.3">
                  <p:embed/>
                </p:oleObj>
              </mc:Choice>
              <mc:Fallback>
                <p:oleObj name="Equation" r:id="rId9" imgW="19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49450" y="4940411"/>
                        <a:ext cx="532712" cy="674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249556" y="3475738"/>
            <a:ext cx="439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(*)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175702" y="5844476"/>
            <a:ext cx="7185968" cy="549887"/>
            <a:chOff x="1175702" y="5930090"/>
            <a:chExt cx="7185968" cy="549887"/>
          </a:xfrm>
        </p:grpSpPr>
        <p:sp>
          <p:nvSpPr>
            <p:cNvPr id="19" name="TextBox 18"/>
            <p:cNvSpPr txBox="1"/>
            <p:nvPr/>
          </p:nvSpPr>
          <p:spPr>
            <a:xfrm>
              <a:off x="1175702" y="5930090"/>
              <a:ext cx="58710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1"/>
                  </a:solidFill>
                </a:rPr>
                <a:t>Step 4</a:t>
              </a:r>
              <a:r>
                <a:rPr lang="en-US" sz="2400" dirty="0" smtClean="0"/>
                <a:t>: re-substitute       to </a:t>
              </a:r>
              <a:r>
                <a:rPr lang="en-US" sz="2400" dirty="0" smtClean="0">
                  <a:solidFill>
                    <a:srgbClr val="FF0000"/>
                  </a:solidFill>
                </a:rPr>
                <a:t>(*) </a:t>
              </a:r>
              <a:r>
                <a:rPr lang="en-US" sz="2400" dirty="0" smtClean="0"/>
                <a:t>obtain the final </a:t>
              </a:r>
              <a:endParaRPr lang="en-US" sz="2400" dirty="0"/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7160662"/>
                </p:ext>
              </p:extLst>
            </p:nvPr>
          </p:nvGraphicFramePr>
          <p:xfrm>
            <a:off x="3826841" y="5944359"/>
            <a:ext cx="407071" cy="515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20" name="Equation" r:id="rId11" imgW="190500" imgH="241300" progId="Equation.3">
                    <p:embed/>
                  </p:oleObj>
                </mc:Choice>
                <mc:Fallback>
                  <p:oleObj name="Equation" r:id="rId11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826841" y="5944359"/>
                          <a:ext cx="407071" cy="5156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96174771"/>
                </p:ext>
              </p:extLst>
            </p:nvPr>
          </p:nvGraphicFramePr>
          <p:xfrm>
            <a:off x="6975365" y="5944359"/>
            <a:ext cx="1386305" cy="5356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21" name="Equation" r:id="rId12" imgW="558800" imgH="215900" progId="Equation.3">
                    <p:embed/>
                  </p:oleObj>
                </mc:Choice>
                <mc:Fallback>
                  <p:oleObj name="Equation" r:id="rId12" imgW="5588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975365" y="5944359"/>
                          <a:ext cx="1386305" cy="5356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16184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465174"/>
            <a:ext cx="4270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Parameter Estimation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571381" y="1366798"/>
            <a:ext cx="842652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800" dirty="0"/>
              <a:t>Length of Chromosomes in base pairs</a:t>
            </a:r>
            <a:r>
              <a:rPr lang="en-US" sz="2800" dirty="0" smtClean="0"/>
              <a:t>: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There are </a:t>
            </a:r>
            <a:r>
              <a:rPr lang="en-US" sz="2400" dirty="0" smtClean="0">
                <a:solidFill>
                  <a:srgbClr val="FF0000"/>
                </a:solidFill>
              </a:rPr>
              <a:t>3 pairs </a:t>
            </a:r>
            <a:r>
              <a:rPr lang="en-US" sz="2400" dirty="0" smtClean="0"/>
              <a:t>of chromosomes in prophase fission yeast</a:t>
            </a:r>
            <a:endParaRPr lang="en-US" sz="2400" dirty="0"/>
          </a:p>
          <a:p>
            <a:r>
              <a:rPr lang="en-US" sz="2400" dirty="0" smtClean="0"/>
              <a:t>                Chromosome </a:t>
            </a:r>
            <a:r>
              <a:rPr lang="en-US" sz="2400" dirty="0"/>
              <a:t>I:   5.579.133 </a:t>
            </a:r>
            <a:r>
              <a:rPr lang="en-US" sz="2400" dirty="0" err="1"/>
              <a:t>bp</a:t>
            </a:r>
            <a:r>
              <a:rPr lang="en-US" sz="2400" dirty="0"/>
              <a:t> ~ 5,6Mbp</a:t>
            </a:r>
          </a:p>
          <a:p>
            <a:r>
              <a:rPr lang="en-US" sz="2400" dirty="0" smtClean="0"/>
              <a:t>                Chromosome </a:t>
            </a:r>
            <a:r>
              <a:rPr lang="en-US" sz="2400" dirty="0"/>
              <a:t>II:  4.539.804 </a:t>
            </a:r>
            <a:r>
              <a:rPr lang="en-US" sz="2400" dirty="0" err="1"/>
              <a:t>bp</a:t>
            </a:r>
            <a:r>
              <a:rPr lang="en-US" sz="2400" dirty="0"/>
              <a:t> ~ 4,5Mbp</a:t>
            </a:r>
          </a:p>
          <a:p>
            <a:r>
              <a:rPr lang="en-US" sz="2400" dirty="0" smtClean="0"/>
              <a:t>                Chromosome </a:t>
            </a:r>
            <a:r>
              <a:rPr lang="en-US" sz="2400" dirty="0"/>
              <a:t>III: 2.452.833 </a:t>
            </a:r>
            <a:r>
              <a:rPr lang="en-US" sz="2400" dirty="0" err="1"/>
              <a:t>bp</a:t>
            </a:r>
            <a:r>
              <a:rPr lang="en-US" sz="2400" dirty="0"/>
              <a:t> ~ 2,5Mbp </a:t>
            </a:r>
            <a:endParaRPr lang="en-US" sz="2400" dirty="0" smtClean="0"/>
          </a:p>
          <a:p>
            <a:endParaRPr lang="en-US" sz="24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/>
              <a:t>Compaction ratio of chromosomes: ~ 100bp/</a:t>
            </a:r>
            <a:r>
              <a:rPr lang="en-US" sz="2800" dirty="0" smtClean="0"/>
              <a:t>nm</a:t>
            </a:r>
          </a:p>
          <a:p>
            <a:endParaRPr lang="en-US" sz="24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/>
              <a:t>Kuhn </a:t>
            </a:r>
            <a:r>
              <a:rPr lang="en-US" sz="2800" dirty="0" smtClean="0"/>
              <a:t>length(rod length): </a:t>
            </a:r>
            <a:r>
              <a:rPr lang="en-US" sz="2800" dirty="0"/>
              <a:t>~ 100nm</a:t>
            </a:r>
          </a:p>
          <a:p>
            <a:endParaRPr lang="en-US" sz="24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 smtClean="0"/>
              <a:t>System size for 3 </a:t>
            </a:r>
            <a:r>
              <a:rPr lang="en-US" sz="2800" dirty="0"/>
              <a:t>pairs of </a:t>
            </a:r>
            <a:r>
              <a:rPr lang="en-US" sz="2800" dirty="0" smtClean="0"/>
              <a:t>chromosomes: </a:t>
            </a:r>
            <a:r>
              <a:rPr lang="en-US" sz="2800" dirty="0"/>
              <a:t>~ 2000-3000</a:t>
            </a:r>
          </a:p>
          <a:p>
            <a:r>
              <a:rPr lang="en-US" sz="2400" dirty="0" smtClean="0"/>
              <a:t>         monomers </a:t>
            </a:r>
            <a:r>
              <a:rPr lang="en-US" sz="2400" dirty="0"/>
              <a:t>in one </a:t>
            </a:r>
            <a:r>
              <a:rPr lang="en-US" sz="2400" dirty="0" smtClean="0"/>
              <a:t>ring </a:t>
            </a:r>
            <a:r>
              <a:rPr lang="en-US" sz="2400" dirty="0"/>
              <a:t>: </a:t>
            </a:r>
            <a:r>
              <a:rPr lang="en-US" sz="2400" dirty="0" smtClean="0"/>
              <a:t>200</a:t>
            </a:r>
            <a:r>
              <a:rPr lang="en-US" sz="2400" dirty="0"/>
              <a:t> ~ </a:t>
            </a:r>
            <a:r>
              <a:rPr lang="en-US" sz="2400" dirty="0" smtClean="0"/>
              <a:t>600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9252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465174"/>
            <a:ext cx="3848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Initial configuration</a:t>
            </a:r>
            <a:endParaRPr lang="en-US" sz="3600" dirty="0"/>
          </a:p>
        </p:txBody>
      </p:sp>
      <p:pic>
        <p:nvPicPr>
          <p:cNvPr id="2" name="Picture 1" descr="intial configur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320800"/>
            <a:ext cx="77343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43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417680"/>
            <a:ext cx="3420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Animation Movie</a:t>
            </a:r>
            <a:endParaRPr lang="en-US" sz="3600" dirty="0"/>
          </a:p>
        </p:txBody>
      </p:sp>
      <p:pic>
        <p:nvPicPr>
          <p:cNvPr id="4" name="anim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38250"/>
            <a:ext cx="9144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2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71500" y="381000"/>
            <a:ext cx="34992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List of MD packages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1349375" y="1173460"/>
            <a:ext cx="5667375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u="sng" dirty="0">
                <a:hlinkClick r:id="rId2"/>
              </a:rPr>
              <a:t>http://</a:t>
            </a:r>
            <a:r>
              <a:rPr lang="en-US" u="sng" dirty="0" err="1">
                <a:hlinkClick r:id="rId2"/>
              </a:rPr>
              <a:t>en.wikipedia.org</a:t>
            </a:r>
            <a:r>
              <a:rPr lang="en-US" u="sng" dirty="0">
                <a:hlinkClick r:id="rId2"/>
              </a:rPr>
              <a:t>/wiki/</a:t>
            </a:r>
            <a:r>
              <a:rPr lang="en-US" u="sng" dirty="0" err="1">
                <a:hlinkClick r:id="rId2"/>
              </a:rPr>
              <a:t>List_of_software_for_molecular_mechanics_modeling</a:t>
            </a:r>
            <a:endParaRPr lang="en-US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644525" y="2089150"/>
            <a:ext cx="31063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Rules of selection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33500" y="2753301"/>
            <a:ext cx="430117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No commercial, should be free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Need GPU acceleration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Widely used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96925" y="4194175"/>
            <a:ext cx="33357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Selected packages: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1311275" y="4890076"/>
            <a:ext cx="164660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hlinkClick r:id="rId3"/>
              </a:rPr>
              <a:t>Gromacs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hlinkClick r:id="rId4"/>
              </a:rPr>
              <a:t>LAMMPS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hlinkClick r:id="rId5"/>
              </a:rPr>
              <a:t>ESPResSo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2746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7855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Dynamics of Chromosome Movements During Meiosis in Fission Yeast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8225" y="4328536"/>
            <a:ext cx="685165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Yen Ting Lin, Wenwen Huang, Daniela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Frömbery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Vasily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Zaburdaev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08.09.2014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For PhD seminar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74284" y="2908330"/>
            <a:ext cx="3590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--- bead-rod ring model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8301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0" y="714375"/>
            <a:ext cx="1571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6"/>
                </a:solidFill>
              </a:rPr>
              <a:t>Outline</a:t>
            </a: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8750" y="1936750"/>
            <a:ext cx="6545382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90"/>
                </a:solidFill>
              </a:rPr>
              <a:t>Reminder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9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90"/>
                </a:solidFill>
              </a:rPr>
              <a:t>1 D lattice model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endParaRPr lang="en-US" sz="2800" dirty="0">
              <a:solidFill>
                <a:srgbClr val="00009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90"/>
                </a:solidFill>
              </a:rPr>
              <a:t>3 D model and simulation comparison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9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90"/>
                </a:solidFill>
              </a:rPr>
              <a:t>A pair of chromosomes with centromere</a:t>
            </a:r>
          </a:p>
          <a:p>
            <a:endParaRPr lang="en-US" sz="2800" dirty="0">
              <a:solidFill>
                <a:srgbClr val="00009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90"/>
                </a:solidFill>
              </a:rPr>
              <a:t>Outlook and Problems</a:t>
            </a:r>
            <a:endParaRPr lang="en-US" sz="28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7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665" y="27499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Chromosome Movement </a:t>
            </a:r>
            <a:r>
              <a:rPr lang="en-US" sz="2400" dirty="0" smtClean="0"/>
              <a:t>( S. </a:t>
            </a:r>
            <a:r>
              <a:rPr lang="en-US" sz="2400" i="1" dirty="0" err="1" smtClean="0">
                <a:latin typeface="Arial"/>
                <a:ea typeface="Arial"/>
                <a:cs typeface="Arial"/>
                <a:sym typeface="Arial"/>
              </a:rPr>
              <a:t>pombe</a:t>
            </a:r>
            <a:r>
              <a:rPr lang="en-US" sz="2400" i="1" dirty="0" smtClean="0"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2400" dirty="0"/>
          </a:p>
        </p:txBody>
      </p:sp>
      <p:pic>
        <p:nvPicPr>
          <p:cNvPr id="8" name="Intro_Mer_130311_zyg3_120dbi-10-147_200t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23875" y="1016000"/>
            <a:ext cx="2315748" cy="5810250"/>
          </a:xfrm>
          <a:prstGeom prst="rect">
            <a:avLst/>
          </a:prstGeom>
        </p:spPr>
      </p:pic>
      <p:sp>
        <p:nvSpPr>
          <p:cNvPr id="12" name="Shape 198"/>
          <p:cNvSpPr/>
          <p:nvPr/>
        </p:nvSpPr>
        <p:spPr>
          <a:xfrm>
            <a:off x="5193898" y="5600699"/>
            <a:ext cx="3590925" cy="993776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marL="457200" lvl="0" indent="-457200">
              <a:buClr>
                <a:srgbClr val="000000"/>
              </a:buClr>
              <a:defRPr sz="1800"/>
            </a:pPr>
            <a:r>
              <a:rPr u="sng" dirty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Chikashige et al., Science </a:t>
            </a:r>
            <a:r>
              <a:rPr u="sng" dirty="0" smtClean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1994</a:t>
            </a:r>
            <a:endParaRPr u="sng" dirty="0">
              <a:uFill>
                <a:solidFill>
                  <a:srgbClr val="FFFFFF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>
              <a:buClr>
                <a:srgbClr val="000000"/>
              </a:buClr>
              <a:defRPr sz="1800"/>
            </a:pPr>
            <a:r>
              <a:rPr u="sng" dirty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Yamamoto et al, JCB 1999</a:t>
            </a:r>
          </a:p>
          <a:p>
            <a:pPr marL="457200" lvl="0" indent="-457200">
              <a:buClr>
                <a:srgbClr val="000000"/>
              </a:buClr>
              <a:defRPr sz="1800"/>
            </a:pPr>
            <a:r>
              <a:rPr u="sng" dirty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Ding et al., DevCell 2004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19350" y="2206625"/>
            <a:ext cx="3505200" cy="14732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1651000" y="4572000"/>
            <a:ext cx="2413000" cy="1984376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66898" y="1419047"/>
            <a:ext cx="385233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chemeClr val="tx2"/>
                </a:solidFill>
              </a:rPr>
              <a:t>3 pairs of chromosomes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Telomere bond to SPB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Oscillation is driven by SPB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74490" y="3162211"/>
            <a:ext cx="361033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 </a:t>
            </a:r>
            <a:r>
              <a:rPr lang="en-US" sz="2400" dirty="0">
                <a:solidFill>
                  <a:srgbClr val="FF0000"/>
                </a:solidFill>
              </a:rPr>
              <a:t>the mean </a:t>
            </a:r>
            <a:r>
              <a:rPr lang="en-US" sz="2400" dirty="0" smtClean="0">
                <a:solidFill>
                  <a:srgbClr val="FF0000"/>
                </a:solidFill>
              </a:rPr>
              <a:t>time: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Homologous chromosomes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paring and recombination</a:t>
            </a:r>
          </a:p>
        </p:txBody>
      </p:sp>
    </p:spTree>
    <p:extLst>
      <p:ext uri="{BB962C8B-B14F-4D97-AF65-F5344CB8AC3E}">
        <p14:creationId xmlns:p14="http://schemas.microsoft.com/office/powerpoint/2010/main" val="3992418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2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33" y="2373859"/>
            <a:ext cx="4809573" cy="36071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6665" y="382983"/>
            <a:ext cx="4248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Bead-Rod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Ring Model</a:t>
            </a:r>
            <a:endParaRPr lang="en-US" sz="3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550010" y="4137671"/>
            <a:ext cx="3553423" cy="2246769"/>
            <a:chOff x="727810" y="1939378"/>
            <a:chExt cx="3553423" cy="2246769"/>
          </a:xfrm>
        </p:grpSpPr>
        <p:sp>
          <p:nvSpPr>
            <p:cNvPr id="4" name="TextBox 3"/>
            <p:cNvSpPr txBox="1"/>
            <p:nvPr/>
          </p:nvSpPr>
          <p:spPr>
            <a:xfrm>
              <a:off x="727810" y="1939378"/>
              <a:ext cx="355342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charset="2"/>
                <a:buChar char="Ø"/>
              </a:pPr>
              <a:r>
                <a:rPr lang="en-US" sz="2800" dirty="0" smtClean="0"/>
                <a:t>Bead:</a:t>
              </a:r>
            </a:p>
            <a:p>
              <a:r>
                <a:rPr lang="en-US" sz="2800" dirty="0" smtClean="0"/>
                <a:t>        position ----  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2800" dirty="0" smtClean="0"/>
                <a:t>Rod:</a:t>
              </a:r>
            </a:p>
            <a:p>
              <a:r>
                <a:rPr lang="en-US" sz="2800" dirty="0"/>
                <a:t> </a:t>
              </a:r>
              <a:r>
                <a:rPr lang="en-US" sz="2800" dirty="0" smtClean="0"/>
                <a:t>       length ---</a:t>
              </a:r>
              <a:endParaRPr lang="en-US" sz="2800" dirty="0"/>
            </a:p>
            <a:p>
              <a:endParaRPr lang="en-US" sz="2800" dirty="0"/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5821762"/>
                </p:ext>
              </p:extLst>
            </p:nvPr>
          </p:nvGraphicFramePr>
          <p:xfrm>
            <a:off x="2974975" y="3330723"/>
            <a:ext cx="396875" cy="438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9" name="Equation" r:id="rId4" imgW="127000" imgH="139700" progId="Equation.3">
                    <p:embed/>
                  </p:oleObj>
                </mc:Choice>
                <mc:Fallback>
                  <p:oleObj name="Equation" r:id="rId4" imgW="127000" imgH="139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974975" y="3330723"/>
                          <a:ext cx="396875" cy="438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53658396"/>
                </p:ext>
              </p:extLst>
            </p:nvPr>
          </p:nvGraphicFramePr>
          <p:xfrm>
            <a:off x="3173413" y="2337446"/>
            <a:ext cx="396875" cy="674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0" name="Equation" r:id="rId6" imgW="127000" imgH="215900" progId="Equation.3">
                    <p:embed/>
                  </p:oleObj>
                </mc:Choice>
                <mc:Fallback>
                  <p:oleObj name="Equation" r:id="rId6" imgW="1270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173413" y="2337446"/>
                          <a:ext cx="396875" cy="6746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Rounded Rectangular Callout 20"/>
          <p:cNvSpPr/>
          <p:nvPr/>
        </p:nvSpPr>
        <p:spPr>
          <a:xfrm>
            <a:off x="610733" y="2373860"/>
            <a:ext cx="2632845" cy="1446804"/>
          </a:xfrm>
          <a:prstGeom prst="wedgeRoundRectCallout">
            <a:avLst>
              <a:gd name="adj1" fmla="val 98553"/>
              <a:gd name="adj2" fmla="val 3506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Ring driven by a </a:t>
            </a:r>
            <a:r>
              <a:rPr lang="en-US" sz="2400" dirty="0" smtClean="0">
                <a:solidFill>
                  <a:srgbClr val="FF0000"/>
                </a:solidFill>
              </a:rPr>
              <a:t>Constant </a:t>
            </a:r>
            <a:r>
              <a:rPr lang="en-US" sz="2400" dirty="0" smtClean="0">
                <a:solidFill>
                  <a:schemeClr val="tx1"/>
                </a:solidFill>
              </a:rPr>
              <a:t>force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0733" y="1160754"/>
            <a:ext cx="83022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A Chromosome is represented by a bead-rod ring with  </a:t>
            </a:r>
          </a:p>
          <a:p>
            <a:r>
              <a:rPr lang="en-US" sz="2800" dirty="0" smtClean="0">
                <a:solidFill>
                  <a:schemeClr val="tx2"/>
                </a:solidFill>
              </a:rPr>
              <a:t>the driven bead be the </a:t>
            </a:r>
            <a:r>
              <a:rPr lang="en-US" sz="2800" b="1" dirty="0" smtClean="0">
                <a:solidFill>
                  <a:srgbClr val="FF0000"/>
                </a:solidFill>
              </a:rPr>
              <a:t>SPB</a:t>
            </a:r>
            <a:r>
              <a:rPr lang="en-US" sz="2800" dirty="0" smtClean="0">
                <a:solidFill>
                  <a:schemeClr val="tx2"/>
                </a:solidFill>
              </a:rPr>
              <a:t>(spindle pole body). 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02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464601"/>
            <a:ext cx="3079750" cy="23098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6040" y="909805"/>
            <a:ext cx="384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Transfer to co-moving frame:</a:t>
            </a:r>
            <a:endParaRPr lang="en-US" sz="2400" dirty="0"/>
          </a:p>
        </p:txBody>
      </p:sp>
      <p:sp>
        <p:nvSpPr>
          <p:cNvPr id="2" name="Right Arrow 1"/>
          <p:cNvSpPr/>
          <p:nvPr/>
        </p:nvSpPr>
        <p:spPr>
          <a:xfrm>
            <a:off x="3921125" y="2270125"/>
            <a:ext cx="1539875" cy="8413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R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874" y="1464601"/>
            <a:ext cx="3286125" cy="24645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000" y="4064000"/>
            <a:ext cx="321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Constant driven force on SPB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295900" y="4095750"/>
            <a:ext cx="3914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Constant force field and pinned SPB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746125" y="4575408"/>
            <a:ext cx="2114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 For 1D system: </a:t>
            </a:r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476974"/>
              </p:ext>
            </p:extLst>
          </p:nvPr>
        </p:nvGraphicFramePr>
        <p:xfrm>
          <a:off x="1584325" y="4976813"/>
          <a:ext cx="7396163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9" name="Equation" r:id="rId5" imgW="3149600" imgH="482600" progId="Equation.3">
                  <p:embed/>
                </p:oleObj>
              </mc:Choice>
              <mc:Fallback>
                <p:oleObj name="Equation" r:id="rId5" imgW="31496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4325" y="4976813"/>
                        <a:ext cx="7396163" cy="1133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09040" y="274805"/>
            <a:ext cx="4062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Theory for 1D model </a:t>
            </a:r>
            <a:endParaRPr lang="en-US" sz="2400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934538"/>
              </p:ext>
            </p:extLst>
          </p:nvPr>
        </p:nvGraphicFramePr>
        <p:xfrm>
          <a:off x="3694113" y="4625975"/>
          <a:ext cx="4046537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0" name="Equation" r:id="rId7" imgW="2349500" imgH="266700" progId="Equation.3">
                  <p:embed/>
                </p:oleObj>
              </mc:Choice>
              <mc:Fallback>
                <p:oleObj name="Equation" r:id="rId7" imgW="23495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94113" y="4625975"/>
                        <a:ext cx="4046537" cy="458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3597043"/>
              </p:ext>
            </p:extLst>
          </p:nvPr>
        </p:nvGraphicFramePr>
        <p:xfrm>
          <a:off x="3833813" y="5797550"/>
          <a:ext cx="318452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1" name="Equation" r:id="rId9" imgW="1447800" imgH="482600" progId="Equation.3">
                  <p:embed/>
                </p:oleObj>
              </mc:Choice>
              <mc:Fallback>
                <p:oleObj name="Equation" r:id="rId9" imgW="1447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33813" y="5797550"/>
                        <a:ext cx="318452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129879" y="6110288"/>
            <a:ext cx="2254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Loop Constraint: </a:t>
            </a:r>
            <a:endParaRPr lang="en-US" sz="24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90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54180"/>
            <a:ext cx="4062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Theory for 1D model </a:t>
            </a:r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327025" y="1927308"/>
            <a:ext cx="8786788" cy="523220"/>
            <a:chOff x="38597" y="1816267"/>
            <a:chExt cx="8786788" cy="523220"/>
          </a:xfrm>
        </p:grpSpPr>
        <p:sp>
          <p:nvSpPr>
            <p:cNvPr id="8" name="TextBox 7"/>
            <p:cNvSpPr txBox="1"/>
            <p:nvPr/>
          </p:nvSpPr>
          <p:spPr>
            <a:xfrm>
              <a:off x="1984375" y="1816267"/>
              <a:ext cx="68410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Equivalent to N/2 Fermions in N energy levels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2138692"/>
                </p:ext>
              </p:extLst>
            </p:nvPr>
          </p:nvGraphicFramePr>
          <p:xfrm>
            <a:off x="38597" y="1822534"/>
            <a:ext cx="1474788" cy="509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2" name="Equation" r:id="rId3" imgW="660400" imgH="228600" progId="Equation.3">
                    <p:embed/>
                  </p:oleObj>
                </mc:Choice>
                <mc:Fallback>
                  <p:oleObj name="Equation" r:id="rId3" imgW="6604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8597" y="1822534"/>
                          <a:ext cx="1474788" cy="5095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Right Arrow 5"/>
            <p:cNvSpPr/>
            <p:nvPr/>
          </p:nvSpPr>
          <p:spPr>
            <a:xfrm>
              <a:off x="1506538" y="1910862"/>
              <a:ext cx="493712" cy="2957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96764"/>
            <a:ext cx="9144000" cy="4405947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407840"/>
              </p:ext>
            </p:extLst>
          </p:nvPr>
        </p:nvGraphicFramePr>
        <p:xfrm>
          <a:off x="3276600" y="944563"/>
          <a:ext cx="280352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" name="Equation" r:id="rId6" imgW="1193800" imgH="482600" progId="Equation.3">
                  <p:embed/>
                </p:oleObj>
              </mc:Choice>
              <mc:Fallback>
                <p:oleObj name="Equation" r:id="rId6" imgW="1193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76600" y="944563"/>
                        <a:ext cx="2803525" cy="1133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28254" y="1173163"/>
            <a:ext cx="2069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</a:rPr>
              <a:t>Hamiltonian:</a:t>
            </a:r>
            <a:endParaRPr lang="en-US" sz="28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708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11377</TotalTime>
  <Words>611</Words>
  <Application>Microsoft Macintosh PowerPoint</Application>
  <PresentationFormat>On-screen Show (4:3)</PresentationFormat>
  <Paragraphs>157</Paragraphs>
  <Slides>29</Slides>
  <Notes>0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Office Theme</vt:lpstr>
      <vt:lpstr>Equation</vt:lpstr>
      <vt:lpstr>PowerPoint Presentation</vt:lpstr>
      <vt:lpstr>PowerPoint Presentation</vt:lpstr>
      <vt:lpstr>PowerPoint Presentation</vt:lpstr>
      <vt:lpstr>Dynamics of Chromosome Movements During Meiosis in Fission Yeast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of Chromosome Movements During Meiosis in Fission Yeast</dc:title>
  <dc:creator>Wenwen Huang</dc:creator>
  <cp:lastModifiedBy>Wenwen Huang</cp:lastModifiedBy>
  <cp:revision>157</cp:revision>
  <dcterms:created xsi:type="dcterms:W3CDTF">2014-01-10T16:20:02Z</dcterms:created>
  <dcterms:modified xsi:type="dcterms:W3CDTF">2014-10-06T20:58:37Z</dcterms:modified>
</cp:coreProperties>
</file>